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DC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C3EF6-967D-3AEF-B20C-68F3645CE162}" v="340" dt="2024-05-23T19:33:36.549"/>
    <p1510:client id="{98CC326D-9D05-BDB6-F4E3-A65BCE3F1B6B}" v="80" dt="2024-05-23T20:13:12.439"/>
    <p1510:client id="{C1BE7EB5-6427-EA1C-68F0-00A5D896F7DE}" v="8" dt="2024-05-23T19:34:40.6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7719E-AB41-BCD2-1EBB-4861375A73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78829-B0D2-FA8B-0ACB-7F9B6DEF0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4633D-CF41-CDAF-C6BD-C05FE4DC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E36B8-2D43-091F-A02C-E326AA7F3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DFF57-CA71-061E-B1D8-9BD3711B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04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1F40-B6D8-284D-819D-A5D0F1F56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80145D-0058-F980-A062-5A5769433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9EDA1-7A1A-02FF-EFED-170817B0E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9D43C-7216-6AAD-464C-C1FA81B2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F81BC-DAED-E497-6FB0-F6C0771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0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D2102-5AD7-8497-2B4F-6A26B4D07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E6B8C-A2C9-F18C-AA5C-45159688B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8D7C1-B03B-2CD4-FA49-CE4C2A3D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CDBF2-8509-E9C0-5E0E-18878CFE6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3311B-E163-30D5-00CB-464F0900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6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EF4A-E8C4-6D36-244A-4E9D09BF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CF0C-CF99-EB72-8105-87B3952A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EACA3-609A-C4F3-E400-6A41054C8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04578-7F70-D794-512E-376FF708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E129-A257-6F22-959E-E5751421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6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9E3F-E5BF-2F33-A344-2027B68B6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882D5-AAE1-0FDE-6263-1D4F4898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8B2EF-DF7A-70C9-A318-A423D8B3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097DE-5075-B4FE-05F8-51C79042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2F8-A44A-4E58-6B4C-3536FDD9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4459E-5D55-D920-E9B9-BE1DEAFF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58D28-6EA3-35A6-D0B3-C0D867CECF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22D8B-7803-4967-764C-5C103EFB6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DDF31-370B-3799-18EA-889E2E03A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335CD-359B-FEBF-0206-AC87F2E21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3246B-6E0D-B66E-110A-A2AB82236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56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70884-16AB-39C3-8A90-F3F11D6FE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16787-E2EB-67A3-9792-5123F2CDA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3AB164-9E65-E259-D35D-644075698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6723D-33E4-BD10-B094-29434A1A3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77DA9-D56C-A26E-6867-12816CFF1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41922E-2D0D-6051-F718-33100B13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F1562-336F-CCBC-C5E6-46239B28C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05723-548A-9373-5152-0841EE23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7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3E2B2-4B5E-E01B-6584-FE8DD1314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204F94-3C09-CD54-A510-84670DA15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3B0E7-E1F0-0126-0ED1-0D78D2AB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93BF7-D1CF-C4E2-A264-3A32E4A0B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02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38BC22-AB8A-3CB2-30EF-6153B71F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530B9-ACB4-587D-2A16-EE48FD1AB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8D00B-15C2-CEF1-669E-3D9454BC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4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6D0D2-BA72-E6A8-02FF-5CF4B4D1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1B995-8DF5-E497-774A-A31CA70A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DD12A-34C4-C880-72E6-A38D66FD7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682F9-9455-3615-2105-680F7005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3AC71-2B3D-2E63-4224-01F05C540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CCF4-209B-D69D-2741-B899E7E4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7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44DFD-8964-C679-2529-0C5FC190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A6DD1B-C798-5745-BC48-AAFDA1CD3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A4942E-A3B1-D7D3-F883-208B5827B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EB48B-2B99-4829-304A-6A5453BB7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70C38-6006-8A87-2B19-FB964DA5E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EF9CC8-DDBD-C10C-7862-B2917403F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0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DA96D-63A7-8A86-1165-FDBCECCD3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BA0CB5-9499-1880-F383-1F2ECE7B3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44227-AA31-211D-2797-7F843391A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0D9C1-553F-42B1-A3E0-BB5647C56D70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476B1-46CC-EC5A-6233-06ADD5D8CC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29024-0884-531D-1EC3-03C9B46A3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0912A-F235-4576-9F64-5699D79BEB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74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lorful network&#10;&#10;Description automatically generated">
            <a:extLst>
              <a:ext uri="{FF2B5EF4-FFF2-40B4-BE49-F238E27FC236}">
                <a16:creationId xmlns:a16="http://schemas.microsoft.com/office/drawing/2014/main" id="{75E814A8-4AFF-2B5B-1813-DE37D91B6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550" y="-3403600"/>
            <a:ext cx="13627100" cy="1026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CBBA8-4CB1-D660-586A-D5F82E8C71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77" y="3519998"/>
            <a:ext cx="12113643" cy="114632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VPN: 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Virtuálna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súkromná</a:t>
            </a:r>
            <a:r>
              <a:rPr lang="en-US" dirty="0">
                <a:solidFill>
                  <a:srgbClr val="FFFFFF"/>
                </a:solidFill>
                <a:ea typeface="+mj-lt"/>
                <a:cs typeface="+mj-lt"/>
              </a:rPr>
              <a:t> </a:t>
            </a:r>
            <a:r>
              <a:rPr lang="en-US" err="1">
                <a:solidFill>
                  <a:srgbClr val="FFFFFF"/>
                </a:solidFill>
                <a:ea typeface="+mj-lt"/>
                <a:cs typeface="+mj-lt"/>
              </a:rPr>
              <a:t>sieť</a:t>
            </a:r>
            <a:endParaRPr lang="en-US">
              <a:solidFill>
                <a:srgbClr val="FFFFFF"/>
              </a:solidFill>
              <a:ea typeface="+mj-lt"/>
              <a:cs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D45C60-7DCF-E823-F7BD-4393C6B16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0162" y="5965676"/>
            <a:ext cx="1831675" cy="512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Jakub </a:t>
            </a:r>
            <a:r>
              <a:rPr lang="sk-SK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Žá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59327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lanet earth with lights in space&#10;&#10;Description automatically generated">
            <a:extLst>
              <a:ext uri="{FF2B5EF4-FFF2-40B4-BE49-F238E27FC236}">
                <a16:creationId xmlns:a16="http://schemas.microsoft.com/office/drawing/2014/main" id="{8966127E-39AF-2BEF-A6AD-58043BDBB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1" b="213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F05225-E80B-8C1D-334E-F6787F22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65162"/>
            <a:ext cx="4222750" cy="10463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Arial"/>
                <a:cs typeface="Arial"/>
              </a:rPr>
              <a:t>Čo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Arial"/>
                <a:cs typeface="Arial"/>
              </a:rPr>
              <a:t> je VPN?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B20AB-C479-32E6-4251-421EB3A631F1}"/>
              </a:ext>
            </a:extLst>
          </p:cNvPr>
          <p:cNvSpPr txBox="1"/>
          <p:nvPr/>
        </p:nvSpPr>
        <p:spPr>
          <a:xfrm>
            <a:off x="762000" y="2273300"/>
            <a:ext cx="10629900" cy="33478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/>
                <a:cs typeface="Arial"/>
              </a:rPr>
              <a:t>VPN je </a:t>
            </a:r>
            <a:r>
              <a:rPr lang="en-US" sz="2400" dirty="0" err="1">
                <a:latin typeface="Arial"/>
                <a:cs typeface="Arial"/>
              </a:rPr>
              <a:t>skratka</a:t>
            </a:r>
            <a:r>
              <a:rPr lang="en-US" sz="2400" dirty="0">
                <a:latin typeface="Arial"/>
                <a:cs typeface="Arial"/>
              </a:rPr>
              <a:t> pre „</a:t>
            </a:r>
            <a:r>
              <a:rPr lang="en-US" sz="2400" dirty="0" err="1">
                <a:latin typeface="Arial"/>
                <a:cs typeface="Arial"/>
              </a:rPr>
              <a:t>virtuálnu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súkromnú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sieť</a:t>
            </a:r>
            <a:r>
              <a:rPr lang="en-US" sz="2400" dirty="0">
                <a:latin typeface="Arial"/>
                <a:cs typeface="Arial"/>
              </a:rPr>
              <a:t>“. Ide o </a:t>
            </a:r>
            <a:r>
              <a:rPr lang="en-US" sz="2400" dirty="0" err="1">
                <a:latin typeface="Arial"/>
                <a:cs typeface="Arial"/>
              </a:rPr>
              <a:t>technológiu</a:t>
            </a:r>
            <a:r>
              <a:rPr lang="en-US" sz="2400" dirty="0">
                <a:latin typeface="Arial"/>
                <a:cs typeface="Arial"/>
              </a:rPr>
              <a:t>, </a:t>
            </a:r>
            <a:r>
              <a:rPr lang="en-US" sz="2400" dirty="0" err="1">
                <a:latin typeface="Arial"/>
                <a:cs typeface="Arial"/>
              </a:rPr>
              <a:t>ktorá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poskytuje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bezpečné</a:t>
            </a:r>
            <a:r>
              <a:rPr lang="en-US" sz="2400" dirty="0">
                <a:latin typeface="Arial"/>
                <a:cs typeface="Arial"/>
              </a:rPr>
              <a:t> a </a:t>
            </a:r>
            <a:r>
              <a:rPr lang="en-US" sz="2400" dirty="0" err="1">
                <a:latin typeface="Arial"/>
                <a:cs typeface="Arial"/>
              </a:rPr>
              <a:t>súkromné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pripojenie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na</a:t>
            </a:r>
            <a:r>
              <a:rPr lang="en-US" sz="2400" dirty="0">
                <a:latin typeface="Arial"/>
                <a:cs typeface="Arial"/>
              </a:rPr>
              <a:t> internet. VPN </a:t>
            </a:r>
            <a:r>
              <a:rPr lang="en-US" sz="2400" dirty="0" err="1">
                <a:latin typeface="Arial"/>
                <a:cs typeface="Arial"/>
              </a:rPr>
              <a:t>funguje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tak</a:t>
            </a:r>
            <a:r>
              <a:rPr lang="en-US" sz="2400" dirty="0">
                <a:latin typeface="Arial"/>
                <a:cs typeface="Arial"/>
              </a:rPr>
              <a:t>, </a:t>
            </a:r>
            <a:r>
              <a:rPr lang="en-US" sz="2400" dirty="0" err="1">
                <a:latin typeface="Arial"/>
                <a:cs typeface="Arial"/>
              </a:rPr>
              <a:t>že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šifruje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vaše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pripojenie</a:t>
            </a:r>
            <a:r>
              <a:rPr lang="en-US" sz="2400" dirty="0">
                <a:latin typeface="Arial"/>
                <a:cs typeface="Arial"/>
              </a:rPr>
              <a:t>, </a:t>
            </a:r>
            <a:r>
              <a:rPr lang="en-US" sz="2400" dirty="0" err="1">
                <a:latin typeface="Arial"/>
                <a:cs typeface="Arial"/>
              </a:rPr>
              <a:t>skryje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vašu</a:t>
            </a:r>
            <a:r>
              <a:rPr lang="en-US" sz="2400" dirty="0">
                <a:latin typeface="Arial"/>
                <a:cs typeface="Arial"/>
              </a:rPr>
              <a:t> IP </a:t>
            </a:r>
            <a:r>
              <a:rPr lang="en-US" sz="2400" dirty="0" err="1">
                <a:latin typeface="Arial"/>
                <a:cs typeface="Arial"/>
              </a:rPr>
              <a:t>adresu</a:t>
            </a:r>
            <a:r>
              <a:rPr lang="en-US" sz="2400" dirty="0">
                <a:latin typeface="Arial"/>
                <a:cs typeface="Arial"/>
              </a:rPr>
              <a:t> a </a:t>
            </a:r>
            <a:r>
              <a:rPr lang="en-US" sz="2400" dirty="0" err="1">
                <a:latin typeface="Arial"/>
                <a:cs typeface="Arial"/>
              </a:rPr>
              <a:t>chráni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vaše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údaje</a:t>
            </a:r>
            <a:r>
              <a:rPr lang="en-US" sz="2400" dirty="0">
                <a:latin typeface="Arial"/>
                <a:cs typeface="Arial"/>
              </a:rPr>
              <a:t> pred </a:t>
            </a:r>
            <a:r>
              <a:rPr lang="en-US" sz="2400" dirty="0" err="1">
                <a:latin typeface="Arial"/>
                <a:cs typeface="Arial"/>
              </a:rPr>
              <a:t>kybernetickými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hrozbami</a:t>
            </a:r>
            <a:r>
              <a:rPr lang="en-US" sz="2400" dirty="0">
                <a:latin typeface="Arial"/>
                <a:cs typeface="Arial"/>
              </a:rPr>
              <a:t>. </a:t>
            </a:r>
            <a:r>
              <a:rPr lang="en-US" sz="2400" dirty="0" err="1">
                <a:latin typeface="Arial"/>
                <a:cs typeface="Arial"/>
              </a:rPr>
              <a:t>Týmto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spôsobom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vaše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internetové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aktivity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stávajú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neviditeľné</a:t>
            </a:r>
            <a:r>
              <a:rPr lang="en-US" sz="2400" dirty="0">
                <a:latin typeface="Arial"/>
                <a:cs typeface="Arial"/>
              </a:rPr>
              <a:t> pre </a:t>
            </a:r>
            <a:r>
              <a:rPr lang="en-US" sz="2400" dirty="0" err="1">
                <a:latin typeface="Arial"/>
                <a:cs typeface="Arial"/>
              </a:rPr>
              <a:t>tretie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strany</a:t>
            </a:r>
            <a:r>
              <a:rPr lang="en-US" sz="2400" dirty="0">
                <a:latin typeface="Arial"/>
                <a:cs typeface="Arial"/>
              </a:rPr>
              <a:t>, </a:t>
            </a:r>
            <a:r>
              <a:rPr lang="en-US" sz="2400" dirty="0" err="1">
                <a:latin typeface="Arial"/>
                <a:cs typeface="Arial"/>
              </a:rPr>
              <a:t>ako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sú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poskytovatelia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internetových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služieb</a:t>
            </a:r>
            <a:r>
              <a:rPr lang="en-US" sz="2400" dirty="0">
                <a:latin typeface="Arial"/>
                <a:cs typeface="Arial"/>
              </a:rPr>
              <a:t> (ISP), </a:t>
            </a:r>
            <a:r>
              <a:rPr lang="en-US" sz="2400" dirty="0" err="1">
                <a:latin typeface="Arial"/>
                <a:cs typeface="Arial"/>
              </a:rPr>
              <a:t>hackeri</a:t>
            </a:r>
            <a:r>
              <a:rPr lang="en-US" sz="2400" dirty="0">
                <a:latin typeface="Arial"/>
                <a:cs typeface="Arial"/>
              </a:rPr>
              <a:t> a </a:t>
            </a:r>
            <a:r>
              <a:rPr lang="en-US" sz="2400" dirty="0" err="1">
                <a:latin typeface="Arial"/>
                <a:cs typeface="Arial"/>
              </a:rPr>
              <a:t>dokonca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aj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vládne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dirty="0" err="1">
                <a:latin typeface="Arial"/>
                <a:cs typeface="Arial"/>
              </a:rPr>
              <a:t>inštitúcie</a:t>
            </a:r>
            <a:r>
              <a:rPr lang="en-US" sz="2400" dirty="0">
                <a:latin typeface="Arial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294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holding a phone&#10;&#10;Description automatically generated">
            <a:extLst>
              <a:ext uri="{FF2B5EF4-FFF2-40B4-BE49-F238E27FC236}">
                <a16:creationId xmlns:a16="http://schemas.microsoft.com/office/drawing/2014/main" id="{B4710D11-C6A1-C24C-3D07-EB37FB210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94" y="-669636"/>
            <a:ext cx="12215091" cy="81972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E0B08-219E-7097-7AEE-3E7D15FE229D}"/>
              </a:ext>
            </a:extLst>
          </p:cNvPr>
          <p:cNvSpPr/>
          <p:nvPr/>
        </p:nvSpPr>
        <p:spPr>
          <a:xfrm>
            <a:off x="-7698" y="-669637"/>
            <a:ext cx="12484484" cy="834351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05225-E80B-8C1D-334E-F6787F22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65162"/>
            <a:ext cx="7626350" cy="104631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Arial"/>
                <a:ea typeface="+mj-lt"/>
                <a:cs typeface="Arial"/>
              </a:rPr>
              <a:t>Princíp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Arial"/>
                <a:ea typeface="+mj-lt"/>
                <a:cs typeface="Arial"/>
              </a:rPr>
              <a:t> a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Arial"/>
                <a:ea typeface="+mj-lt"/>
                <a:cs typeface="Arial"/>
              </a:rPr>
              <a:t>funkcia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Arial"/>
                <a:ea typeface="+mj-lt"/>
                <a:cs typeface="Arial"/>
              </a:rPr>
              <a:t> VPN</a:t>
            </a:r>
            <a:endParaRPr lang="en-US" dirty="0">
              <a:solidFill>
                <a:schemeClr val="tx1">
                  <a:lumMod val="85000"/>
                </a:schemeClr>
              </a:solidFill>
              <a:latin typeface="Arial"/>
              <a:ea typeface="+mj-lt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B20AB-C479-32E6-4251-421EB3A631F1}"/>
              </a:ext>
            </a:extLst>
          </p:cNvPr>
          <p:cNvSpPr txBox="1"/>
          <p:nvPr/>
        </p:nvSpPr>
        <p:spPr>
          <a:xfrm>
            <a:off x="762000" y="2273300"/>
            <a:ext cx="10629900" cy="39018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/>
                <a:ea typeface="+mn-lt"/>
                <a:cs typeface="Arial"/>
              </a:rPr>
              <a:t>VPN </a:t>
            </a:r>
            <a:r>
              <a:rPr lang="en-US" sz="2400" dirty="0" err="1">
                <a:latin typeface="Arial"/>
                <a:ea typeface="+mn-lt"/>
                <a:cs typeface="Arial"/>
              </a:rPr>
              <a:t>funguje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tak</a:t>
            </a:r>
            <a:r>
              <a:rPr lang="en-US" sz="2400" dirty="0">
                <a:latin typeface="Arial"/>
                <a:ea typeface="+mn-lt"/>
                <a:cs typeface="Arial"/>
              </a:rPr>
              <a:t>, </a:t>
            </a:r>
            <a:r>
              <a:rPr lang="en-US" sz="2400" dirty="0" err="1">
                <a:latin typeface="Arial"/>
                <a:ea typeface="+mn-lt"/>
                <a:cs typeface="Arial"/>
              </a:rPr>
              <a:t>že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presmeruje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internetové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pripojenie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vášho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zariadenia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cez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šifrovaný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tunel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na</a:t>
            </a:r>
            <a:r>
              <a:rPr lang="en-US" sz="2400" dirty="0">
                <a:latin typeface="Arial"/>
                <a:ea typeface="+mn-lt"/>
                <a:cs typeface="Arial"/>
              </a:rPr>
              <a:t> server VPN. </a:t>
            </a:r>
            <a:r>
              <a:rPr lang="en-US" sz="2400" dirty="0" err="1">
                <a:latin typeface="Arial"/>
                <a:ea typeface="+mn-lt"/>
                <a:cs typeface="Arial"/>
              </a:rPr>
              <a:t>Namiesto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priameho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pripojenia</a:t>
            </a:r>
            <a:r>
              <a:rPr lang="en-US" sz="2400" dirty="0">
                <a:latin typeface="Arial"/>
                <a:ea typeface="+mn-lt"/>
                <a:cs typeface="Arial"/>
              </a:rPr>
              <a:t> k </a:t>
            </a:r>
            <a:r>
              <a:rPr lang="en-US" sz="2400" dirty="0" err="1">
                <a:latin typeface="Arial"/>
                <a:ea typeface="+mn-lt"/>
                <a:cs typeface="Arial"/>
              </a:rPr>
              <a:t>internetovým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stránkam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sa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vaše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dáta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najprv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zašifrujú</a:t>
            </a:r>
            <a:r>
              <a:rPr lang="en-US" sz="2400" dirty="0">
                <a:latin typeface="Arial"/>
                <a:ea typeface="+mn-lt"/>
                <a:cs typeface="Arial"/>
              </a:rPr>
              <a:t> a </a:t>
            </a:r>
            <a:r>
              <a:rPr lang="en-US" sz="2400" dirty="0" err="1">
                <a:latin typeface="Arial"/>
                <a:ea typeface="+mn-lt"/>
                <a:cs typeface="Arial"/>
              </a:rPr>
              <a:t>potom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prechádzajú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cez</a:t>
            </a:r>
            <a:r>
              <a:rPr lang="en-US" sz="2400" dirty="0">
                <a:latin typeface="Arial"/>
                <a:ea typeface="+mn-lt"/>
                <a:cs typeface="Arial"/>
              </a:rPr>
              <a:t> server VPN, </a:t>
            </a:r>
            <a:r>
              <a:rPr lang="en-US" sz="2400" dirty="0" err="1">
                <a:latin typeface="Arial"/>
                <a:ea typeface="+mn-lt"/>
                <a:cs typeface="Arial"/>
              </a:rPr>
              <a:t>čím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sa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skryje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vaša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skutočná</a:t>
            </a:r>
            <a:r>
              <a:rPr lang="en-US" sz="2400" dirty="0">
                <a:latin typeface="Arial"/>
                <a:ea typeface="+mn-lt"/>
                <a:cs typeface="Arial"/>
              </a:rPr>
              <a:t> IP </a:t>
            </a:r>
            <a:r>
              <a:rPr lang="en-US" sz="2400" dirty="0" err="1">
                <a:latin typeface="Arial"/>
                <a:ea typeface="+mn-lt"/>
                <a:cs typeface="Arial"/>
              </a:rPr>
              <a:t>adresa</a:t>
            </a:r>
            <a:r>
              <a:rPr lang="en-US" sz="2400" dirty="0">
                <a:latin typeface="Arial"/>
                <a:ea typeface="+mn-lt"/>
                <a:cs typeface="Arial"/>
              </a:rPr>
              <a:t>. </a:t>
            </a:r>
            <a:r>
              <a:rPr lang="en-US" sz="2400" dirty="0" err="1">
                <a:latin typeface="Arial"/>
                <a:ea typeface="+mn-lt"/>
                <a:cs typeface="Arial"/>
              </a:rPr>
              <a:t>Týmto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spôsobom</a:t>
            </a:r>
            <a:r>
              <a:rPr lang="en-US" sz="2400" dirty="0">
                <a:latin typeface="Arial"/>
                <a:ea typeface="+mn-lt"/>
                <a:cs typeface="Arial"/>
              </a:rPr>
              <a:t> VPN </a:t>
            </a:r>
            <a:r>
              <a:rPr lang="en-US" sz="2400" dirty="0" err="1">
                <a:latin typeface="Arial"/>
                <a:ea typeface="+mn-lt"/>
                <a:cs typeface="Arial"/>
              </a:rPr>
              <a:t>pôsobí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ako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sprostredkovateľ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medzi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vami</a:t>
            </a:r>
            <a:r>
              <a:rPr lang="en-US" sz="2400" dirty="0">
                <a:latin typeface="Arial"/>
                <a:ea typeface="+mn-lt"/>
                <a:cs typeface="Arial"/>
              </a:rPr>
              <a:t> a </a:t>
            </a:r>
            <a:r>
              <a:rPr lang="en-US" sz="2400" dirty="0" err="1">
                <a:latin typeface="Arial"/>
                <a:ea typeface="+mn-lt"/>
                <a:cs typeface="Arial"/>
              </a:rPr>
              <a:t>internetom</a:t>
            </a:r>
            <a:r>
              <a:rPr lang="en-US" sz="2400" dirty="0">
                <a:latin typeface="Arial"/>
                <a:ea typeface="+mn-lt"/>
                <a:cs typeface="Arial"/>
              </a:rPr>
              <a:t>, </a:t>
            </a:r>
            <a:r>
              <a:rPr lang="en-US" sz="2400" dirty="0" err="1">
                <a:latin typeface="Arial"/>
                <a:ea typeface="+mn-lt"/>
                <a:cs typeface="Arial"/>
              </a:rPr>
              <a:t>čo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poskytuje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zvýšenú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úroveň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súkromia</a:t>
            </a:r>
            <a:r>
              <a:rPr lang="en-US" sz="2400" dirty="0">
                <a:latin typeface="Arial"/>
                <a:ea typeface="+mn-lt"/>
                <a:cs typeface="Arial"/>
              </a:rPr>
              <a:t> a </a:t>
            </a:r>
            <a:r>
              <a:rPr lang="en-US" sz="2400" dirty="0" err="1">
                <a:latin typeface="Arial"/>
                <a:ea typeface="+mn-lt"/>
                <a:cs typeface="Arial"/>
              </a:rPr>
              <a:t>bezpečnosti</a:t>
            </a:r>
            <a:r>
              <a:rPr lang="en-US" sz="2400" dirty="0">
                <a:latin typeface="Arial"/>
                <a:ea typeface="+mn-lt"/>
                <a:cs typeface="Arial"/>
              </a:rPr>
              <a:t>. </a:t>
            </a:r>
            <a:r>
              <a:rPr lang="en-US" sz="2400" dirty="0" err="1">
                <a:latin typeface="Arial"/>
                <a:ea typeface="+mn-lt"/>
                <a:cs typeface="Arial"/>
              </a:rPr>
              <a:t>Všetka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sieťová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prevádzka</a:t>
            </a:r>
            <a:r>
              <a:rPr lang="en-US" sz="2400" dirty="0">
                <a:latin typeface="Arial"/>
                <a:ea typeface="+mn-lt"/>
                <a:cs typeface="Arial"/>
              </a:rPr>
              <a:t> je </a:t>
            </a:r>
            <a:r>
              <a:rPr lang="en-US" sz="2400" dirty="0" err="1">
                <a:latin typeface="Arial"/>
                <a:ea typeface="+mn-lt"/>
                <a:cs typeface="Arial"/>
              </a:rPr>
              <a:t>chránená</a:t>
            </a:r>
            <a:r>
              <a:rPr lang="en-US" sz="2400" dirty="0">
                <a:latin typeface="Arial"/>
                <a:ea typeface="+mn-lt"/>
                <a:cs typeface="Arial"/>
              </a:rPr>
              <a:t>, </a:t>
            </a:r>
            <a:r>
              <a:rPr lang="en-US" sz="2400" dirty="0" err="1">
                <a:latin typeface="Arial"/>
                <a:ea typeface="+mn-lt"/>
                <a:cs typeface="Arial"/>
              </a:rPr>
              <a:t>čím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sa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zabraňuje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neoprávnenému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prístupu</a:t>
            </a:r>
            <a:r>
              <a:rPr lang="en-US" sz="2400" dirty="0">
                <a:latin typeface="Arial"/>
                <a:ea typeface="+mn-lt"/>
                <a:cs typeface="Arial"/>
              </a:rPr>
              <a:t> a </a:t>
            </a:r>
            <a:r>
              <a:rPr lang="en-US" sz="2400" dirty="0" err="1">
                <a:latin typeface="Arial"/>
                <a:ea typeface="+mn-lt"/>
                <a:cs typeface="Arial"/>
              </a:rPr>
              <a:t>sledovaniu</a:t>
            </a:r>
            <a:r>
              <a:rPr lang="en-US" sz="2400" dirty="0">
                <a:latin typeface="Arial"/>
                <a:ea typeface="+mn-lt"/>
                <a:cs typeface="Arial"/>
              </a:rPr>
              <a:t> </a:t>
            </a:r>
            <a:r>
              <a:rPr lang="en-US" sz="2400" dirty="0" err="1">
                <a:latin typeface="Arial"/>
                <a:ea typeface="+mn-lt"/>
                <a:cs typeface="Arial"/>
              </a:rPr>
              <a:t>vašich</a:t>
            </a:r>
            <a:r>
              <a:rPr lang="en-US" sz="2400" dirty="0">
                <a:latin typeface="Arial"/>
                <a:ea typeface="+mn-lt"/>
                <a:cs typeface="Arial"/>
              </a:rPr>
              <a:t> online </a:t>
            </a:r>
            <a:r>
              <a:rPr lang="en-US" sz="2400" dirty="0" err="1">
                <a:latin typeface="Arial"/>
                <a:ea typeface="+mn-lt"/>
                <a:cs typeface="Arial"/>
              </a:rPr>
              <a:t>aktivít</a:t>
            </a:r>
            <a:r>
              <a:rPr lang="en-US" sz="2400" dirty="0">
                <a:latin typeface="Arial"/>
                <a:ea typeface="+mn-lt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5825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erson standing next to a tablet&#10;&#10;Description automatically generated">
            <a:extLst>
              <a:ext uri="{FF2B5EF4-FFF2-40B4-BE49-F238E27FC236}">
                <a16:creationId xmlns:a16="http://schemas.microsoft.com/office/drawing/2014/main" id="{0DD86C7B-1407-4B30-0351-24ABBD05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041" y="-709405"/>
            <a:ext cx="12242193" cy="82420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E0B08-219E-7097-7AEE-3E7D15FE229D}"/>
              </a:ext>
            </a:extLst>
          </p:cNvPr>
          <p:cNvSpPr/>
          <p:nvPr/>
        </p:nvSpPr>
        <p:spPr>
          <a:xfrm>
            <a:off x="-344195" y="-714460"/>
            <a:ext cx="12820981" cy="8388337"/>
          </a:xfrm>
          <a:prstGeom prst="rect">
            <a:avLst/>
          </a:prstGeom>
          <a:solidFill>
            <a:srgbClr val="000000">
              <a:alpha val="8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05225-E80B-8C1D-334E-F6787F22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65162"/>
            <a:ext cx="7626350" cy="104631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Arial"/>
                <a:ea typeface="+mj-lt"/>
                <a:cs typeface="Arial"/>
              </a:rPr>
              <a:t>Účel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Arial"/>
                <a:ea typeface="+mj-lt"/>
                <a:cs typeface="Arial"/>
              </a:rPr>
              <a:t> a </a:t>
            </a:r>
            <a:r>
              <a:rPr lang="en-US" sz="6000" dirty="0" err="1">
                <a:solidFill>
                  <a:schemeClr val="tx1">
                    <a:lumMod val="85000"/>
                  </a:schemeClr>
                </a:solidFill>
                <a:latin typeface="Arial"/>
                <a:ea typeface="+mj-lt"/>
                <a:cs typeface="Arial"/>
              </a:rPr>
              <a:t>funkcie</a:t>
            </a:r>
            <a:r>
              <a:rPr lang="en-US" sz="6000" dirty="0">
                <a:solidFill>
                  <a:schemeClr val="tx1">
                    <a:lumMod val="85000"/>
                  </a:schemeClr>
                </a:solidFill>
                <a:latin typeface="Arial"/>
                <a:ea typeface="+mj-lt"/>
                <a:cs typeface="Arial"/>
              </a:rPr>
              <a:t> VPN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B20AB-C479-32E6-4251-421EB3A631F1}"/>
              </a:ext>
            </a:extLst>
          </p:cNvPr>
          <p:cNvSpPr txBox="1"/>
          <p:nvPr/>
        </p:nvSpPr>
        <p:spPr>
          <a:xfrm>
            <a:off x="762000" y="2273300"/>
            <a:ext cx="10629900" cy="3739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VPN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má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niekoľko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kľúčových účelov a funkcií:</a:t>
            </a:r>
            <a:endParaRPr lang="en-US" sz="160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Ochrana</a:t>
            </a:r>
            <a:r>
              <a:rPr lang="en-US" sz="16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súkromia</a:t>
            </a:r>
            <a:r>
              <a:rPr lang="en-US" sz="1600" b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skryje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vašu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IP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adresu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šifruje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vašu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internetovú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prevádzku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čím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zabezpečí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že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vaše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online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aktivity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zostanú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súkromné</a:t>
            </a:r>
            <a:r>
              <a:rPr lang="en-US" sz="160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Bezpečnosť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Šifrovanie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vašich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dát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chráni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pred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hackermi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kyberzločincami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najmä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používaní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verejných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Wi-Fi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sietí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 dirty="0">
              <a:latin typeface="Arial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Prístup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k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obmedzenému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obsahu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vám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umožňuje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obísť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geografické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obmedzenia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pristupovať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k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obsahu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ktorý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môže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byť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vo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vašej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krajine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blokovaný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Prevencia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cenzúry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pomáha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obísť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vládne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cenzúry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poskytuje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prístup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k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necenzurovanému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Ochrana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pred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sledovaním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zabraňuje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poskytovateľom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internetových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služieb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ďalším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organizáciám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sledovať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online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aktivity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zhromažďovať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údaje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o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vás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 dirty="0"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009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computer chip&#10;&#10;Description automatically generated">
            <a:extLst>
              <a:ext uri="{FF2B5EF4-FFF2-40B4-BE49-F238E27FC236}">
                <a16:creationId xmlns:a16="http://schemas.microsoft.com/office/drawing/2014/main" id="{1D0D522C-A68B-533B-9C00-C5430290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1462" y="-268942"/>
            <a:ext cx="14727729" cy="73958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E0B08-219E-7097-7AEE-3E7D15FE229D}"/>
              </a:ext>
            </a:extLst>
          </p:cNvPr>
          <p:cNvSpPr/>
          <p:nvPr/>
        </p:nvSpPr>
        <p:spPr>
          <a:xfrm>
            <a:off x="-153695" y="-714461"/>
            <a:ext cx="12630481" cy="8388338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05225-E80B-8C1D-334E-F6787F22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67935"/>
            <a:ext cx="7010400" cy="104631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err="1">
                <a:latin typeface="Arial"/>
                <a:cs typeface="Arial"/>
              </a:rPr>
              <a:t>Bezpečnostné</a:t>
            </a:r>
            <a:r>
              <a:rPr lang="en-US" sz="4000" b="1" dirty="0">
                <a:latin typeface="Arial"/>
                <a:cs typeface="Arial"/>
              </a:rPr>
              <a:t> </a:t>
            </a:r>
            <a:r>
              <a:rPr lang="en-US" sz="4000" b="1" err="1">
                <a:latin typeface="Arial"/>
                <a:cs typeface="Arial"/>
              </a:rPr>
              <a:t>aspekty</a:t>
            </a:r>
            <a:r>
              <a:rPr lang="en-US" sz="4000" b="1" dirty="0">
                <a:latin typeface="Arial"/>
                <a:cs typeface="Arial"/>
              </a:rPr>
              <a:t> a </a:t>
            </a:r>
            <a:r>
              <a:rPr lang="en-US" sz="4000" b="1" err="1">
                <a:latin typeface="Arial"/>
                <a:cs typeface="Arial"/>
              </a:rPr>
              <a:t>súkromie</a:t>
            </a:r>
            <a:r>
              <a:rPr lang="en-US" sz="4000" b="1" dirty="0">
                <a:latin typeface="Arial"/>
                <a:cs typeface="Arial"/>
              </a:rPr>
              <a:t> v </a:t>
            </a:r>
            <a:r>
              <a:rPr lang="en-US" sz="4000" b="1" err="1">
                <a:latin typeface="Arial"/>
                <a:cs typeface="Arial"/>
              </a:rPr>
              <a:t>súvislosti</a:t>
            </a:r>
            <a:r>
              <a:rPr lang="en-US" sz="4000" b="1" dirty="0">
                <a:latin typeface="Arial"/>
                <a:cs typeface="Arial"/>
              </a:rPr>
              <a:t> s VPN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B20AB-C479-32E6-4251-421EB3A631F1}"/>
              </a:ext>
            </a:extLst>
          </p:cNvPr>
          <p:cNvSpPr txBox="1"/>
          <p:nvPr/>
        </p:nvSpPr>
        <p:spPr>
          <a:xfrm>
            <a:off x="762000" y="2273300"/>
            <a:ext cx="10629900" cy="4478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výrazne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prispieva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k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ochrane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bezpečnosti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súkromia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online: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Šifrovanie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komunikácie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šifruje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internetovú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prevádzku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čím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zabraňuje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neoprávneným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osobám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čítať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alebo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zachytiť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dáta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Maskovanie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IP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adresy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Skrytie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vašej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skutočnej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IP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adresy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zabezpečuje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že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poloha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identita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zostanú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anonymné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Skrytie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polohy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zamaskuje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fyzickú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polohu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čím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bráni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webovým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stránkam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aplikáciám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presnom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sledovaní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vašej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polohy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Ochrana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histórie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prehliadania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Šifrovanie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zabezpečuje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že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história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prehliadania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vyhľadávania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sťahovania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zostane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súkromná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bezpečná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Prevencia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obmedzovania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šírky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pásma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Skrytím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vašej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online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aktivity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pred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poskytovateľom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internetových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služieb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bráni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obmedzeniu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vášho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pripojenia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1600" dirty="0"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FFFFFF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57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and orange lights in a tunnel&#10;&#10;Description automatically generated">
            <a:extLst>
              <a:ext uri="{FF2B5EF4-FFF2-40B4-BE49-F238E27FC236}">
                <a16:creationId xmlns:a16="http://schemas.microsoft.com/office/drawing/2014/main" id="{529C81A6-E8C2-4EFA-B0BF-614320EF9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675" y="-49626"/>
            <a:ext cx="12323349" cy="69508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E0B08-219E-7097-7AEE-3E7D15FE229D}"/>
              </a:ext>
            </a:extLst>
          </p:cNvPr>
          <p:cNvSpPr/>
          <p:nvPr/>
        </p:nvSpPr>
        <p:spPr>
          <a:xfrm>
            <a:off x="-7698" y="-669637"/>
            <a:ext cx="12484484" cy="834351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05225-E80B-8C1D-334E-F6787F22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52652"/>
            <a:ext cx="7010400" cy="216690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dirty="0" err="1">
                <a:latin typeface="Arial"/>
                <a:cs typeface="Arial"/>
              </a:rPr>
              <a:t>Princíp</a:t>
            </a:r>
            <a:r>
              <a:rPr lang="en-US" sz="4000" b="1" dirty="0">
                <a:latin typeface="Arial"/>
                <a:cs typeface="Arial"/>
              </a:rPr>
              <a:t> </a:t>
            </a:r>
            <a:r>
              <a:rPr lang="en-US" sz="4000" b="1" dirty="0" err="1">
                <a:latin typeface="Arial"/>
                <a:cs typeface="Arial"/>
              </a:rPr>
              <a:t>šifrovacieho</a:t>
            </a:r>
            <a:r>
              <a:rPr lang="en-US" sz="4000" b="1" dirty="0">
                <a:latin typeface="Arial"/>
                <a:cs typeface="Arial"/>
              </a:rPr>
              <a:t> </a:t>
            </a:r>
            <a:r>
              <a:rPr lang="en-US" sz="4000" b="1" dirty="0" err="1">
                <a:latin typeface="Arial"/>
                <a:cs typeface="Arial"/>
              </a:rPr>
              <a:t>tunela</a:t>
            </a:r>
            <a:r>
              <a:rPr lang="en-US" sz="4000" b="1" dirty="0">
                <a:latin typeface="Arial"/>
                <a:cs typeface="Arial"/>
              </a:rPr>
              <a:t> </a:t>
            </a:r>
            <a:r>
              <a:rPr lang="en-US" sz="4000" b="1" dirty="0" err="1">
                <a:latin typeface="Arial"/>
                <a:cs typeface="Arial"/>
              </a:rPr>
              <a:t>vo</a:t>
            </a:r>
            <a:r>
              <a:rPr lang="en-US" sz="4000" b="1" dirty="0">
                <a:latin typeface="Arial"/>
                <a:cs typeface="Arial"/>
              </a:rPr>
              <a:t> VPN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B20AB-C479-32E6-4251-421EB3A631F1}"/>
              </a:ext>
            </a:extLst>
          </p:cNvPr>
          <p:cNvSpPr txBox="1"/>
          <p:nvPr/>
        </p:nvSpPr>
        <p:spPr>
          <a:xfrm>
            <a:off x="762000" y="2273300"/>
            <a:ext cx="10629900" cy="48479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Tunel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zabezpečuje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že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internetová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komunikácia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je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súkromná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bezpečná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endParaRPr lang="en-US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Šifrované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spojenie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vytvára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šifrovaný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tunel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medzi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vaším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zariadením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internetom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čím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chráni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všetky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prenášané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údaje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Smerovanie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cez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server VPN: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dáta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šifrované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odoslané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vzdialený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server VPN,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kde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dešifrované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odoslané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cieľové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miesto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Bezpečnosť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súkromie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Tunelovanie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zaisťuje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že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online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aktivity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zostávajú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skryté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pred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poskytovateľmi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internetových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služieb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vládami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hackermi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Dôvernosť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integrita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autentickosť</a:t>
            </a: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zaručuje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že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prenášané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údaje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dôverné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neporušené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pochádzajú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z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overeného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zdroja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Killer switch: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Väčšina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má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zabudovaný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"killer switch",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ktorý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automaticky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odpojí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zariadenie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od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ak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je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pripojenie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k VPN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prerušené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čím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chráni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IP </a:t>
            </a:r>
            <a:r>
              <a:rPr lang="en-US" sz="16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adresu</a:t>
            </a:r>
            <a:r>
              <a:rPr lang="en-US" sz="16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dirty="0"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rgbClr val="FFFFFF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3120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128D6477-7AFA-97C1-83AB-8B1867A94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635000"/>
            <a:ext cx="12198350" cy="812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E0B08-219E-7097-7AEE-3E7D15FE229D}"/>
              </a:ext>
            </a:extLst>
          </p:cNvPr>
          <p:cNvSpPr/>
          <p:nvPr/>
        </p:nvSpPr>
        <p:spPr>
          <a:xfrm>
            <a:off x="-7698" y="-669637"/>
            <a:ext cx="12484484" cy="834351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05225-E80B-8C1D-334E-F6787F22A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-252652"/>
            <a:ext cx="10083800" cy="216690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6000" dirty="0" err="1">
                <a:latin typeface="Arial"/>
                <a:ea typeface="+mj-lt"/>
                <a:cs typeface="Arial"/>
              </a:rPr>
              <a:t>Výhody</a:t>
            </a:r>
            <a:r>
              <a:rPr lang="en-US" sz="6000" dirty="0">
                <a:latin typeface="Arial"/>
                <a:ea typeface="+mj-lt"/>
                <a:cs typeface="Arial"/>
              </a:rPr>
              <a:t> a </a:t>
            </a:r>
            <a:r>
              <a:rPr lang="en-US" sz="6000" dirty="0" err="1">
                <a:latin typeface="Arial"/>
                <a:ea typeface="+mj-lt"/>
                <a:cs typeface="Arial"/>
              </a:rPr>
              <a:t>účely</a:t>
            </a:r>
            <a:r>
              <a:rPr lang="en-US" sz="6000" dirty="0">
                <a:latin typeface="Arial"/>
                <a:ea typeface="+mj-lt"/>
                <a:cs typeface="Arial"/>
              </a:rPr>
              <a:t> </a:t>
            </a:r>
            <a:r>
              <a:rPr lang="en-US" sz="6000" dirty="0" err="1">
                <a:latin typeface="Arial"/>
                <a:ea typeface="+mj-lt"/>
                <a:cs typeface="Arial"/>
              </a:rPr>
              <a:t>použitia</a:t>
            </a:r>
            <a:r>
              <a:rPr lang="en-US" sz="6000" dirty="0">
                <a:latin typeface="Arial"/>
                <a:ea typeface="+mj-lt"/>
                <a:cs typeface="Arial"/>
              </a:rPr>
              <a:t> VPN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9B20AB-C479-32E6-4251-421EB3A631F1}"/>
              </a:ext>
            </a:extLst>
          </p:cNvPr>
          <p:cNvSpPr txBox="1"/>
          <p:nvPr/>
        </p:nvSpPr>
        <p:spPr>
          <a:xfrm>
            <a:off x="762000" y="2273300"/>
            <a:ext cx="10629900" cy="5113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Používanie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VPN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prináša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mnoho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výhod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endParaRPr lang="en-US" sz="20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Ochrana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súkromia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Šifruje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komunikáciu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maskuje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IP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adresu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20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Bezpečnosť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Zaisťuje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bezpečnosť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na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verejných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Wi-Fi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sieťach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a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chráni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citlivé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informácie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20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Obchádzanie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obmedzení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Umožňuje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prístup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k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geograficky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obmedzenému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obsahu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20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Prevencia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obmedzovania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Zabráni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poskytovateľom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internetových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služieb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obmedzovať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vaše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pripojenie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2000" dirty="0">
              <a:latin typeface="Arial"/>
              <a:ea typeface="+mn-lt"/>
              <a:cs typeface="Arial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Bezpečný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vzdialený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prístup</a:t>
            </a:r>
            <a:r>
              <a:rPr lang="en-US" sz="2000" b="1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: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Umožňuje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firmám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zabezpečený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prístup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k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firemným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zdrojom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na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Arial"/>
                <a:ea typeface="+mn-lt"/>
                <a:cs typeface="Arial"/>
              </a:rPr>
              <a:t>diaľku</a:t>
            </a:r>
            <a:r>
              <a:rPr lang="en-US" sz="2000" dirty="0">
                <a:solidFill>
                  <a:srgbClr val="FFFFFF"/>
                </a:solidFill>
                <a:latin typeface="Arial"/>
                <a:ea typeface="+mn-lt"/>
                <a:cs typeface="Arial"/>
              </a:rPr>
              <a:t>.</a:t>
            </a:r>
            <a:endParaRPr lang="en-US" sz="2000" dirty="0"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FFFFFF"/>
              </a:solidFill>
              <a:latin typeface="Arial"/>
              <a:ea typeface="+mn-lt"/>
              <a:cs typeface="Arial"/>
            </a:endParaRPr>
          </a:p>
          <a:p>
            <a:pPr>
              <a:lnSpc>
                <a:spcPct val="150000"/>
              </a:lnSpc>
            </a:pPr>
            <a:endParaRPr lang="en-US" sz="2000" dirty="0">
              <a:solidFill>
                <a:srgbClr val="FFFFFF"/>
              </a:solidFill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186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lowing padlock with a keyhole&#10;&#10;Description automatically generated">
            <a:extLst>
              <a:ext uri="{FF2B5EF4-FFF2-40B4-BE49-F238E27FC236}">
                <a16:creationId xmlns:a16="http://schemas.microsoft.com/office/drawing/2014/main" id="{5BA1F326-836C-495A-12C5-8186FB2272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82F3A4-1463-3189-78DD-C38C85DBD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300" y="1528762"/>
            <a:ext cx="4775200" cy="290051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 err="1">
                <a:solidFill>
                  <a:srgbClr val="FFFFFF"/>
                </a:solidFill>
                <a:latin typeface="Arial"/>
                <a:ea typeface="Calibri Light"/>
                <a:cs typeface="Arial"/>
              </a:rPr>
              <a:t>Ďakujem</a:t>
            </a:r>
            <a:br>
              <a:rPr lang="en-US" dirty="0">
                <a:solidFill>
                  <a:srgbClr val="FFFFFF"/>
                </a:solidFill>
                <a:latin typeface="Arial"/>
                <a:ea typeface="Calibri Light"/>
                <a:cs typeface="Arial"/>
              </a:rPr>
            </a:br>
            <a:r>
              <a:rPr lang="en-US" dirty="0">
                <a:solidFill>
                  <a:srgbClr val="FFFFFF"/>
                </a:solidFill>
                <a:latin typeface="Arial"/>
                <a:ea typeface="Calibri Light"/>
                <a:cs typeface="Arial"/>
              </a:rPr>
              <a:t>za </a:t>
            </a:r>
            <a:r>
              <a:rPr lang="en-US" dirty="0" err="1">
                <a:solidFill>
                  <a:srgbClr val="FFFFFF"/>
                </a:solidFill>
                <a:latin typeface="Arial"/>
                <a:ea typeface="Calibri Light"/>
                <a:cs typeface="Arial"/>
              </a:rPr>
              <a:t>pozornosť</a:t>
            </a:r>
            <a:endParaRPr lang="en-US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745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175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VPN: Virtuálna súkromná sieť</vt:lpstr>
      <vt:lpstr>Čo je VPN?</vt:lpstr>
      <vt:lpstr>Princíp a funkcia VPN</vt:lpstr>
      <vt:lpstr>Účel a funkcie VPN</vt:lpstr>
      <vt:lpstr>Bezpečnostné aspekty a súkromie v súvislosti s VPN</vt:lpstr>
      <vt:lpstr>Princíp šifrovacieho tunela vo VPN</vt:lpstr>
      <vt:lpstr>Výhody a účely použitia VPN</vt:lpstr>
      <vt:lpstr>Ďakujem za pozornosť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VPN</dc:title>
  <dc:creator>Jakub Žák</dc:creator>
  <cp:lastModifiedBy>Jakub Žák</cp:lastModifiedBy>
  <cp:revision>261</cp:revision>
  <dcterms:created xsi:type="dcterms:W3CDTF">2024-02-11T15:59:50Z</dcterms:created>
  <dcterms:modified xsi:type="dcterms:W3CDTF">2024-05-23T20:13:52Z</dcterms:modified>
</cp:coreProperties>
</file>